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88" r:id="rId9"/>
    <p:sldId id="298" r:id="rId10"/>
    <p:sldId id="295" r:id="rId11"/>
    <p:sldId id="293" r:id="rId12"/>
    <p:sldId id="296" r:id="rId13"/>
    <p:sldId id="297" r:id="rId14"/>
    <p:sldId id="289" r:id="rId15"/>
    <p:sldId id="290" r:id="rId16"/>
    <p:sldId id="283" r:id="rId17"/>
    <p:sldId id="263" r:id="rId18"/>
    <p:sldId id="264" r:id="rId19"/>
    <p:sldId id="265" r:id="rId20"/>
    <p:sldId id="291" r:id="rId21"/>
    <p:sldId id="266" r:id="rId22"/>
    <p:sldId id="27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-207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6EABBD-A24E-4134-A398-E0B6BA40BB29}" type="datetimeFigureOut">
              <a:rPr lang="ru-RU"/>
              <a:pPr>
                <a:defRPr/>
              </a:pPr>
              <a:t>15.01.2010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3C1906-436F-4765-A01E-95DDA2003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2592B6-4DA2-4946-A703-4769A55849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BD9D1-D9D5-417F-A9DE-B2984563D715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44B833-93E2-4C1F-A567-0AA9665F14CB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DAB683-C1BD-4AE1-B077-A27AB4271CF8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1E14F-9B58-4A6E-87D4-A8B413269F80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0D1B70-538C-4ACA-AED3-8A9560967C84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5561C0-5BB4-4B0B-AC1F-8DBCCC7138D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58A00C-F8A1-4416-ABB9-E333B14BCC17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16393-49D7-484A-BE1E-FA7585F4100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E7976-B206-44C3-A3EE-1FA8B173F27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B272BE-9041-4A5E-8F4F-831B190E6AC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6830AC-1C77-4C35-9D5E-44590842D90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9968F6-88D2-4C79-833B-CD9EAA48BBB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EB215-461C-4644-A0F2-302249B55EA3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E113E2-554F-498B-894B-6E354998FAD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C3FD1-D900-4DBB-BBC0-74320208DC6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4787E-3183-479F-AEBA-47EA30147109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F641-A3D2-41F9-B7A0-5049AA79C55D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15EB-E8B9-424D-B62C-7D71C1FAC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3E53-DE2F-4842-8D44-714E8DA21BE9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B4FA-3ACB-42E1-AD7A-5A2E2239E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59F9-FBBF-492C-9C09-3EAC9B593B29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9A3A-1863-4426-B6BF-B689A93F2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6814-3EB4-4B8A-8F3F-B8E20BA6A2E7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8E35-5915-4F1E-B177-53962A91D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017F-0253-443B-9003-B451C7FD89A3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3F32-AC17-48E7-840C-B21148F6C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D33E-30E4-4F86-B402-E2EE19367A51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C93B-A04D-4ABA-B40F-5F2121D56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A5FD-04AC-4203-9279-C1E1DC915ACF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7B4B-615D-4541-B657-E19509DD7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4BBF-7C17-4640-BC89-55583D22404C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E0A3-A451-4442-A4A3-70423E6F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87B5-A94C-4D94-955C-DD65CC812CDB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8881-BF02-4A82-89F6-6E44F0D5F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B4FE-A6B9-469B-BF12-DAC1040DBEEA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1B54-00DA-4613-A92A-1DC758286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044D-58C4-4701-AC13-74A790409B4C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F24F-5C19-4F83-AEF2-AB406D58D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21D236-3FC1-4154-97CD-68F0BD507D5A}" type="datetimeFigureOut">
              <a:rPr lang="en-US"/>
              <a:pPr>
                <a:defRPr/>
              </a:pPr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76E9EE-7F1D-4D4F-BAA2-8332A5903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5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6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7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8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oleObject" Target="../embeddings/oleObject4.bin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5.bin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4071938" y="5988050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>
                <a:latin typeface="Calibri" pitchFamily="34" charset="0"/>
              </a:rPr>
              <a:t>2010 წელი</a:t>
            </a:r>
            <a:endParaRPr lang="en-US">
              <a:latin typeface="Calibri" pitchFamily="34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071688" y="3643313"/>
            <a:ext cx="514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a-GE" b="1">
                <a:latin typeface="Calibri" pitchFamily="34" charset="0"/>
              </a:rPr>
              <a:t>2010-201</a:t>
            </a:r>
            <a:r>
              <a:rPr lang="en-US" b="1">
                <a:latin typeface="Calibri" pitchFamily="34" charset="0"/>
              </a:rPr>
              <a:t>1</a:t>
            </a:r>
            <a:r>
              <a:rPr lang="ka-GE" b="1">
                <a:latin typeface="Calibri" pitchFamily="34" charset="0"/>
              </a:rPr>
              <a:t>  წლების გამოწვევები და ინიციატივები</a:t>
            </a:r>
          </a:p>
        </p:txBody>
      </p:sp>
      <p:pic>
        <p:nvPicPr>
          <p:cNvPr id="12292" name="Picture 4" descr="mes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857375"/>
            <a:ext cx="1373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500563" y="1882775"/>
            <a:ext cx="19446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b="1">
                <a:solidFill>
                  <a:schemeClr val="tx2"/>
                </a:solidFill>
              </a:rPr>
              <a:t>საქართველოს</a:t>
            </a:r>
          </a:p>
          <a:p>
            <a:r>
              <a:rPr lang="ka-GE" b="1">
                <a:solidFill>
                  <a:schemeClr val="tx2"/>
                </a:solidFill>
              </a:rPr>
              <a:t>განათლებისა</a:t>
            </a:r>
          </a:p>
          <a:p>
            <a:r>
              <a:rPr lang="ka-GE" b="1">
                <a:solidFill>
                  <a:schemeClr val="tx2"/>
                </a:solidFill>
              </a:rPr>
              <a:t>და მეცნიერების </a:t>
            </a:r>
          </a:p>
          <a:p>
            <a:r>
              <a:rPr lang="ka-GE" b="1">
                <a:solidFill>
                  <a:schemeClr val="tx2"/>
                </a:solidFill>
              </a:rPr>
              <a:t>სამინისტრო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71750" y="1357313"/>
            <a:ext cx="400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>
                <a:latin typeface="Sylfaen" pitchFamily="18" charset="0"/>
                <a:ea typeface="Calibri" pitchFamily="34" charset="0"/>
                <a:cs typeface="Times New Roman" pitchFamily="18" charset="0"/>
              </a:rPr>
              <a:t>ინფრასტრუქტურის გაუმჯობესება</a:t>
            </a:r>
            <a:endParaRPr lang="en-US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71625" y="1898650"/>
            <a:ext cx="61436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სკოლების კომუნალური ხარჯების ოპტიმიზაცია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რესურს</a:t>
            </a:r>
            <a:r>
              <a:rPr lang="en-US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ცენტრების მატერიალური უზრუნველყოფის გაუმჯობესება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სასკოლო ბიბლიოთეკების შევსება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სასკოლო</a:t>
            </a:r>
            <a:r>
              <a:rPr lang="en-US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სასადილოების მოწყობა 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ლაბორატორიების გაუმჯობესება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სპორტული ინფრასტრუქტურის განახლება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Natia\Desktop\MES\PICS\computers3s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500166" y="2214554"/>
            <a:ext cx="6143668" cy="409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1500188" y="1714500"/>
            <a:ext cx="61436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a-GE" sz="1400">
                <a:latin typeface="Sylfaen" pitchFamily="18" charset="0"/>
              </a:rPr>
              <a:t>სკოლების ხარჯების ოპტიმიზაცია</a:t>
            </a:r>
            <a:endParaRPr lang="en-US" sz="1400">
              <a:latin typeface="Sylfaen" pitchFamily="18" charset="0"/>
            </a:endParaRPr>
          </a:p>
          <a:p>
            <a:endParaRPr lang="en-US" sz="1400">
              <a:latin typeface="Sylfaen" pitchFamily="18" charset="0"/>
            </a:endParaRPr>
          </a:p>
          <a:p>
            <a:pPr algn="just"/>
            <a:endParaRPr lang="ka-GE" sz="1400">
              <a:latin typeface="Sylfae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</a:rPr>
              <a:t>სპეციალური კომპიუტერული პროგრამის შექმნა, რომელიც სკოლების კომუნალური გადასახადების კონტროლს  და ანალიზს განახორციელებს და რომლის საფუძველზეც სამინისტრო დაეხმარება სკოლებს ფინანსურ მენეჯმენტში</a:t>
            </a:r>
          </a:p>
          <a:p>
            <a:pPr>
              <a:buFont typeface="Wingdings" pitchFamily="2" charset="2"/>
              <a:buChar char="Ø"/>
            </a:pPr>
            <a:endParaRPr lang="ka-GE" sz="140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400">
              <a:latin typeface="Sylfaen" pitchFamily="18" charset="0"/>
            </a:endParaRPr>
          </a:p>
          <a:p>
            <a:endParaRPr lang="ka-GE" sz="1400">
              <a:latin typeface="Sylfaen" pitchFamily="18" charset="0"/>
            </a:endParaRPr>
          </a:p>
          <a:p>
            <a:endParaRPr lang="ru-RU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Natia\Desktop\MES\PICS\remonti2sss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571604" y="2143116"/>
            <a:ext cx="5857916" cy="438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1071563" y="1643063"/>
            <a:ext cx="707231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Sylfaen" pitchFamily="18" charset="0"/>
              </a:rPr>
              <a:t>    </a:t>
            </a:r>
            <a:r>
              <a:rPr lang="ka-GE" sz="1400">
                <a:latin typeface="Sylfaen" pitchFamily="18" charset="0"/>
              </a:rPr>
              <a:t>რესურს</a:t>
            </a:r>
            <a:r>
              <a:rPr lang="en-US" sz="1400">
                <a:latin typeface="Sylfaen" pitchFamily="18" charset="0"/>
              </a:rPr>
              <a:t>-</a:t>
            </a:r>
            <a:r>
              <a:rPr lang="ka-GE" sz="1400">
                <a:latin typeface="Sylfaen" pitchFamily="18" charset="0"/>
              </a:rPr>
              <a:t>ცენტრების მატერიალური უზრუნველყოფის გაუმჯობესება</a:t>
            </a:r>
          </a:p>
          <a:p>
            <a:pPr algn="ctr"/>
            <a:endParaRPr lang="ka-GE" sz="1400">
              <a:latin typeface="Sylfaen" pitchFamily="18" charset="0"/>
            </a:endParaRPr>
          </a:p>
          <a:p>
            <a:endParaRPr lang="ka-GE" sz="1400">
              <a:latin typeface="Sylfae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ka-GE" sz="1200">
              <a:latin typeface="Sylfae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</a:rPr>
              <a:t> რესურს-ცენტრების სატრანსპორტო საშუალებებით უზრუნველყოფა</a:t>
            </a:r>
          </a:p>
          <a:p>
            <a:pPr lvl="1"/>
            <a:endParaRPr lang="ka-GE" sz="1200">
              <a:latin typeface="Sylfae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</a:rPr>
              <a:t>რესურს-ცენტრების ინფრასტრუქტურის გაუმჯობესება</a:t>
            </a:r>
          </a:p>
          <a:p>
            <a:pPr lvl="1"/>
            <a:endParaRPr lang="ka-GE" sz="1200">
              <a:latin typeface="Sylfae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</a:rPr>
              <a:t> კოორდინაციის გაუმჯობესება სამინისტროს, რესურს-ცენტრებსა და </a:t>
            </a:r>
          </a:p>
          <a:p>
            <a:pPr lvl="1"/>
            <a:r>
              <a:rPr lang="ka-GE" sz="1200">
                <a:latin typeface="Sylfaen" pitchFamily="18" charset="0"/>
              </a:rPr>
              <a:t>    საგანმანათლებლო დაწესებულებებს შორის</a:t>
            </a:r>
          </a:p>
          <a:p>
            <a:pPr lvl="1"/>
            <a:endParaRPr lang="ka-GE" sz="140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:\Users\Natia\Desktop\MES\PICS\bibliotekasss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428728" y="2285992"/>
            <a:ext cx="621982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1285875" y="1571625"/>
            <a:ext cx="6429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a-GE" sz="1400">
                <a:latin typeface="Sylfaen" pitchFamily="18" charset="0"/>
                <a:ea typeface="Calibri" pitchFamily="34" charset="0"/>
                <a:cs typeface="Times New Roman" pitchFamily="18" charset="0"/>
              </a:rPr>
              <a:t>სასკოლო ბიბლიოთეკების შევსება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4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4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სასკოლო ბიბლიოთეკების ინფრასტრუქტურის შექმნა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სასკოლო ბიბლიოთეკების მოქმედი სახელმძღვანელოებით და სხვა სასწავლო მასალით უზრუნველყოფა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ელექტრონული ბიბლიოთეკების კონცეფციის განვითარება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40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" name="think-cell Slide" r:id="rId6" imgW="0" imgH="0" progId="">
              <p:embed/>
            </p:oleObj>
          </a:graphicData>
        </a:graphic>
      </p:graphicFrame>
      <p:pic>
        <p:nvPicPr>
          <p:cNvPr id="11276" name="Picture 12" descr="C:\Users\Natia\Desktop\MES\PICS\Untitled2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500166" y="2143116"/>
            <a:ext cx="6072230" cy="419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Прямоугольник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0" y="1571625"/>
            <a:ext cx="301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sz="1400">
                <a:latin typeface="Sylfaen" pitchFamily="18" charset="0"/>
              </a:rPr>
              <a:t>სასკოლო სასადილოების მოწყობა </a:t>
            </a:r>
            <a:endParaRPr lang="ru-RU" sz="1400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428750" y="2286000"/>
            <a:ext cx="5929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/>
              <a:t>ადეკვატური ინფრასტრუქტურის შექმნა</a:t>
            </a:r>
          </a:p>
          <a:p>
            <a:endParaRPr lang="ka-GE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კვების სტანდარტების მუდმივი კონტროლი</a:t>
            </a:r>
          </a:p>
          <a:p>
            <a:pPr>
              <a:buFont typeface="Wingdings" pitchFamily="2" charset="2"/>
              <a:buChar char="Ø"/>
            </a:pPr>
            <a:endParaRPr lang="ka-GE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 აუთსორსინგის მექანიზმით მოსწავლეთა კვების უზრუნველყოფის გადაცემა კერძო კომპანიებისთვის</a:t>
            </a:r>
          </a:p>
          <a:p>
            <a:pPr>
              <a:buFont typeface="Wingdings" pitchFamily="2" charset="2"/>
              <a:buChar char="Ø"/>
            </a:pPr>
            <a:endParaRPr lang="ka-GE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საკრედიტო საბარათე სისტემის შემოღება </a:t>
            </a:r>
            <a:endParaRPr lang="ru-RU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0" name="think-cell Slide" r:id="rId6" imgW="0" imgH="0" progId="">
              <p:embed/>
            </p:oleObj>
          </a:graphicData>
        </a:graphic>
      </p:graphicFrame>
      <p:pic>
        <p:nvPicPr>
          <p:cNvPr id="12300" name="Picture 12" descr="C:\Users\Natia\Desktop\MES\PICS\Untitled-1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571604" y="2428868"/>
            <a:ext cx="5857916" cy="410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Прямоугольник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4625" y="1571625"/>
            <a:ext cx="373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sz="1400">
                <a:latin typeface="Sylfaen" pitchFamily="18" charset="0"/>
              </a:rPr>
              <a:t>სასკოლო ლაბორატორიების გაუმჯობესება</a:t>
            </a:r>
            <a:endParaRPr lang="ru-RU" sz="1400"/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1428750" y="2286000"/>
            <a:ext cx="59293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/>
              <a:t> სასკოლო ლაბორატორიების შექმნა</a:t>
            </a:r>
          </a:p>
          <a:p>
            <a:pPr>
              <a:buFont typeface="Wingdings" pitchFamily="2" charset="2"/>
              <a:buChar char="Ø"/>
            </a:pPr>
            <a:endParaRPr lang="ka-GE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 ლაბორატორიული სამუშაოებისთვის სკოლების შესაბამისი ინვენტარით აღჭურვა</a:t>
            </a:r>
          </a:p>
          <a:p>
            <a:pPr>
              <a:buFont typeface="Wingdings" pitchFamily="2" charset="2"/>
              <a:buChar char="Ø"/>
            </a:pPr>
            <a:endParaRPr lang="ka-GE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 საბუნებისმეტყველო მეცნიერებების უკეთ შესწავლის მიზნით ვირტუალური ლაბორატორიების გამოყენება </a:t>
            </a:r>
          </a:p>
          <a:p>
            <a:endParaRPr lang="ka-GE" sz="1200"/>
          </a:p>
          <a:p>
            <a:endParaRPr lang="ru-RU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4" name="think-cell Slide" r:id="rId6" imgW="0" imgH="0" progId="">
              <p:embed/>
            </p:oleObj>
          </a:graphicData>
        </a:graphic>
      </p:graphicFrame>
      <p:pic>
        <p:nvPicPr>
          <p:cNvPr id="39937" name="Picture 1" descr="C:\Users\Natia\Desktop\MES\PICS\sport4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428728" y="2071678"/>
            <a:ext cx="6286544" cy="453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Text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71625" y="1571625"/>
            <a:ext cx="55721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a-GE" sz="1400">
                <a:latin typeface="Sylfaen" pitchFamily="18" charset="0"/>
                <a:ea typeface="Calibri" pitchFamily="34" charset="0"/>
                <a:cs typeface="Times New Roman" pitchFamily="18" charset="0"/>
              </a:rPr>
              <a:t>სპორტული ინფრასტრუქტურის განახლება</a:t>
            </a:r>
          </a:p>
          <a:p>
            <a:endParaRPr lang="ka-GE" sz="14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ადგილობრივ  თვითმმართველობების ხელშეწყობით სპორტული მოედნებისა და დარბაზების თანამედროვე სტანდარტების შესაბამისად მოწყობა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სკოლების სპორტული ინვენტარით აღჭურვა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4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4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4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00188" y="1428750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/>
              <a:t>სამინისტროს, რესურს ცენტრებსა და სკოლებს </a:t>
            </a:r>
            <a:endParaRPr lang="en-US" sz="1400"/>
          </a:p>
          <a:p>
            <a:pPr algn="ctr"/>
            <a:r>
              <a:rPr lang="ka-GE" sz="1400"/>
              <a:t>შორის კომუნიკაციის გაუმჯობესება</a:t>
            </a:r>
            <a:endParaRPr lang="en-US" sz="140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428750" y="2214563"/>
            <a:ext cx="61436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მუდმივი შეხვედრები პედაგოგებს, რესურს ცენტრებსა და სამინისტროს წარმომადგენლებთან</a:t>
            </a:r>
            <a:endParaRPr lang="en-US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ახალი გადაწყვეტილებების გაცნობის სწრაფი და ეფექტური მექანიზმის ამუშავება მთელი საქართველოს მასშტაბით</a:t>
            </a:r>
            <a:endParaRPr lang="en-US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ინფორმაციულად დატვირთული სამინისტროს ახალი ვებ-გვერდი</a:t>
            </a:r>
            <a:endParaRPr lang="en-US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სპეციალური ვებ-პორტალები სამიზნე ჯგუფებისთვის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ელექტრონული აპარატების გამოყენებით, ცოცხალ რეჟიმში, საკონსულტაციო მომსახურების გაწევა ყველა დაინტერესებული პირისთვის </a:t>
            </a:r>
            <a:endParaRPr lang="en-US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პედაგოგთა ჩართვა გადაწყვეტილებების მიღების პროცესში სპეციალური სამიტების მეშვეობით (2 კვირაში ერთხელ საქართველოს სხვადასხვა რეგიონში)</a:t>
            </a:r>
            <a:endParaRPr lang="ka-GE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218" name="think-cell Slide" r:id="rId6" imgW="0" imgH="0" progId="">
              <p:embed/>
            </p:oleObj>
          </a:graphicData>
        </a:graphic>
      </p:graphicFrame>
      <p:pic>
        <p:nvPicPr>
          <p:cNvPr id="9219" name="Picture 11" descr="C:\Users\Natia\Desktop\MES\PICS\sssssmarn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500188" y="2071688"/>
            <a:ext cx="6072187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57438" y="142875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>
                <a:latin typeface="Sylfaen" pitchFamily="18" charset="0"/>
              </a:rPr>
              <a:t>არაქართულენოვანი მოსახლეობისთვის </a:t>
            </a:r>
            <a:endParaRPr lang="en-US" sz="1400">
              <a:latin typeface="Sylfaen" pitchFamily="18" charset="0"/>
            </a:endParaRPr>
          </a:p>
          <a:p>
            <a:pPr algn="ctr"/>
            <a:r>
              <a:rPr lang="ka-GE" sz="1400">
                <a:latin typeface="Sylfaen" pitchFamily="18" charset="0"/>
              </a:rPr>
              <a:t>ქართული ენის  შესწავლის გაძლიერება</a:t>
            </a:r>
            <a:endParaRPr lang="en-US" sz="1400"/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1500188" y="2286000"/>
            <a:ext cx="61436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ქართული ენის სწავლების პროგრამების გაფართოება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მულტილინგვური სწავლების წახალისება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მულტილინგვური სახელმძღვანელოების შექმნა და მათი 30% ქართული ტექსტით დატვირთვა, მოსწავლეებისთვის ქართული ენის შესწავლის ინტერესის გაღვივებისა და სწავლის პროცესის გაადვილების მიზნით</a:t>
            </a:r>
          </a:p>
          <a:p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2" name="think-cell Slide" r:id="rId6" imgW="0" imgH="0" progId="">
              <p:embed/>
            </p:oleObj>
          </a:graphicData>
        </a:graphic>
      </p:graphicFrame>
      <p:pic>
        <p:nvPicPr>
          <p:cNvPr id="20491" name="Picture 11" descr="C:\Users\Natia\Desktop\MES\PICS\_MG_4053s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357290" y="2285992"/>
            <a:ext cx="615253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750" y="1571625"/>
            <a:ext cx="6215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>
                <a:latin typeface="Sylfaen" pitchFamily="18" charset="0"/>
              </a:rPr>
              <a:t>სპეციალური საგანმანათლებლო საჭიროებების მქონე </a:t>
            </a:r>
            <a:endParaRPr lang="en-US" sz="1400">
              <a:latin typeface="Sylfaen" pitchFamily="18" charset="0"/>
            </a:endParaRPr>
          </a:p>
          <a:p>
            <a:pPr algn="ctr"/>
            <a:r>
              <a:rPr lang="ka-GE" sz="1400">
                <a:latin typeface="Sylfaen" pitchFamily="18" charset="0"/>
              </a:rPr>
              <a:t>ბავშვებისთვის განათლებაზე ხელმისაწვდომობის გაზრდა</a:t>
            </a:r>
            <a:endParaRPr lang="en-US" sz="1400"/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1500188" y="2571750"/>
            <a:ext cx="6143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სსსმ ბავშვთა მონაცემთა ბაზის შექმნა ნებაყოფლობითი რეგისტრაციის მეშვეობით</a:t>
            </a:r>
            <a:endParaRPr lang="en-US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უწყებათაშორისი თანამშრომლობის გაძლიერება (შრომის, ჯანმრთელობისა და სოციალური დაცვის სამინისტრო, იუსტიციის სამინისტროს სამოქალაქო რეესტრის სააგენტო)</a:t>
            </a:r>
            <a:endParaRPr lang="en-US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საზოგადოების ცნობიერების ამაღლება ინკლუზიურ განათლებაზე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მულტიდისციპლინური გუნდების საქმიანობის ეფექტურობის გაზრდა</a:t>
            </a:r>
            <a:endParaRPr lang="ka-GE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357563" y="1571625"/>
            <a:ext cx="292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>
                <a:latin typeface="Sylfaen" pitchFamily="18" charset="0"/>
                <a:ea typeface="Calibri" pitchFamily="34" charset="0"/>
                <a:cs typeface="Times New Roman" pitchFamily="18" charset="0"/>
              </a:rPr>
              <a:t>2010 -2011 წლების გამოწვევები</a:t>
            </a:r>
            <a:endParaRPr lang="ka-GE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28750" y="2000250"/>
            <a:ext cx="62150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სასკოლო ატესტატის მნიშვნელობის  გაზრდა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მოსწავლეთა მაღალი დასწრების  უზრუნველყოფა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ეროვნული სასწავლო გეგმის დახვეწა და განვითარება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სახელმძღვანელოების ხარისხის გაუმჯობესება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უსაფრთხო სკოლის კონცეფციის განვითარება და დანერგვა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მასწავლებელთა პროფესიული დონის ამაღლება და სერტიფიცირება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ადგილობრივი თვითმმართველობების აქტიური ჩართვა განათლების პროცესში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ინფრასტრუქტურის გაუმჯობესება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სამინისტროს, რესურს-ცენტრებსა და სკოლებს შორის კოორდინაციის გაუმჯობესება</a:t>
            </a:r>
          </a:p>
          <a:p>
            <a:pPr eaLnBrk="0" hangingPunct="0"/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არაქართულენოვანი მოსახლეობისთვის ქართული ენის  შესწავლის გაძლიერება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სპეციალური საგანმანათლებლო საჭიროებების მქონე ბავშვებისთვის განათლების  მიღების შესაძლებლობების გაზრდა </a:t>
            </a:r>
            <a:endParaRPr lang="ka-GE" sz="1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285875" y="2214563"/>
            <a:ext cx="6472238" cy="25003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ka-GE" sz="2800" smtClean="0"/>
              <a:t>2010-2011 წლებისთვის დაგეგმილი სხვა ინიციატივები</a:t>
            </a:r>
            <a:endParaRPr lang="en-US" sz="2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428750" y="2500313"/>
            <a:ext cx="62865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სკოლებს შორის კონკურენტული გარემოს შექმნა სკოლების ,,ბრენდინგის” მეშვეობით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კურსდამთავრებულთა კლუბის (</a:t>
            </a:r>
            <a:r>
              <a:rPr lang="en-US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Alumni)</a:t>
            </a: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შექმნა </a:t>
            </a:r>
          </a:p>
          <a:p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მაპროფილებელი სპეციალური სკოლების შექმნა 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მოსწავლეთა თვითმმართველობების შექმნა და პოლიტიკური კულტურის სწავლება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პროექტ ”წიგნის მეგობრების” განხორციელება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214563" y="1571625"/>
            <a:ext cx="4929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/>
              <a:t>2010-2011 წლებისთვის დაგეგმილი სხვა ინიციატივები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500188" y="3201988"/>
            <a:ext cx="622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>
                <a:latin typeface="Calibri" pitchFamily="34" charset="0"/>
              </a:rPr>
              <a:t>საქართველოს განათლებისა და მეცნიერების სამინისტრო</a:t>
            </a:r>
            <a:endParaRPr lang="en-US">
              <a:latin typeface="Calibri" pitchFamily="34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071938" y="5988050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>
                <a:latin typeface="Calibri" pitchFamily="34" charset="0"/>
              </a:rPr>
              <a:t>2010 წელი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Natia\Desktop\MES\PICS\moswavleebi2ss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428728" y="2214554"/>
            <a:ext cx="6215106" cy="413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571625" y="2143125"/>
            <a:ext cx="6143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2011 წლიდან სასკოლო ატესტატის ასაღებად ძირითად საგნებში მინიმალური კომპეტენციის ზღვარის გადალახვა ეროვნულ საგამოცდო ცენტრებში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2010 - 2011 სასწავლო წლიდან  მე-12 კლასში ინტენსიური მომზადების ხელშეწყობა მინიმალური კომპეტენციის ზღვარის ჩასაბარებლად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286000" y="14287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1400"/>
              <a:t>სასკოლო  ატესტატის მნიშვნელობის გაზრდა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:\Users\Natia\Desktop\MES\PICS\222222ss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643042" y="2495554"/>
            <a:ext cx="5908357" cy="393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6" name="Rectangle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7" imgW="0" imgH="0" progId="">
              <p:embed/>
            </p:oleObj>
          </a:graphicData>
        </a:graphic>
      </p:graphicFrame>
      <p:sp>
        <p:nvSpPr>
          <p:cNvPr id="1028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0250" y="1428750"/>
            <a:ext cx="5286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/>
              <a:t>მოსწავლეთა მაღალი დასწრების  უზრუნველყოფა სკოლებში</a:t>
            </a:r>
            <a:endParaRPr lang="en-US" sz="1400"/>
          </a:p>
        </p:txBody>
      </p:sp>
      <p:sp>
        <p:nvSpPr>
          <p:cNvPr id="1029" name="Rectangle 1"/>
          <p:cNvSpPr>
            <a:spLocks noChangeArrowheads="1"/>
          </p:cNvSpPr>
          <p:nvPr/>
        </p:nvSpPr>
        <p:spPr bwMode="auto">
          <a:xfrm>
            <a:off x="1500188" y="2000250"/>
            <a:ext cx="6143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მოსწავლის შეფასებისას ერთ-ერთ სავალდებულო კომპონენტად  დასწრების ქცევა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სასწავლო პროგრამების დახვეწა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სწავლისადმი ინტერესის გაღვივება ინტერაქტიული გაკვეთილების მეშვეობით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ადგილობრივი და საერთაშორისო ოლიმპიადებისა და კონკურსების შემდგომი წახალისება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 მოსწავლეებისთვის საზღვარგარეთ გაცვლითი პროგრამების ხელმისაწვდომობის უზრუნველყოფა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საზაფხულო სკოლების პროგრამის გაფართოება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სასკოლო მედლების პროგრამის შემდგომი მხარდაჭერა</a:t>
            </a:r>
            <a:endParaRPr lang="ka-GE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Natia\Desktop\MES\PICS\წიგნი2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422688" y="2357430"/>
            <a:ext cx="622114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50" name="Rectangle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name="think-cell Slide" r:id="rId7" imgW="0" imgH="0" progId="">
              <p:embed/>
            </p:oleObj>
          </a:graphicData>
        </a:graphic>
      </p:graphicFrame>
      <p:sp>
        <p:nvSpPr>
          <p:cNvPr id="2052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1428750"/>
            <a:ext cx="4643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>
                <a:latin typeface="Sylfaen" pitchFamily="18" charset="0"/>
              </a:rPr>
              <a:t>ეროვნული სასწავლო გეგმის დახვეწა და განვითარება</a:t>
            </a:r>
            <a:endParaRPr lang="en-US" sz="1400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500188" y="2214563"/>
            <a:ext cx="56435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 ეროვნული სასწავლო გეგმის დახვეწა და განვითარება თორმეტივე კლასის ყველა საგნისთვის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ახალი ეროვნული სასწავლო გეგმის ხუთი წლის მანძილზე უცვლელად შენარჩუნება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ახალი საგნების ინტეგრირება ეროვნულ სასწავლო გეგმაში:</a:t>
            </a:r>
          </a:p>
          <a:p>
            <a:r>
              <a:rPr lang="ka-GE" sz="1200">
                <a:latin typeface="Calibri" pitchFamily="34" charset="0"/>
              </a:rPr>
              <a:t>	სამხედრო-პატრიოტული აღზრდა</a:t>
            </a:r>
          </a:p>
          <a:p>
            <a:r>
              <a:rPr lang="ka-GE" sz="1200">
                <a:latin typeface="Calibri" pitchFamily="34" charset="0"/>
              </a:rPr>
              <a:t>	საინფორმაციო ტექნოლოგიები</a:t>
            </a:r>
          </a:p>
          <a:p>
            <a:r>
              <a:rPr lang="ka-GE" sz="1200">
                <a:latin typeface="Calibri" pitchFamily="34" charset="0"/>
              </a:rPr>
              <a:t>	მსოფლიო კულტურა</a:t>
            </a:r>
          </a:p>
          <a:p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ფიზიკური აღზრდის გარდაქმნა სპორტის გაკვეთილებად</a:t>
            </a:r>
          </a:p>
          <a:p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endParaRPr lang="ka-GE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Natia\Desktop\MES\PICS\wigni1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4500562" y="1785926"/>
            <a:ext cx="3267075" cy="490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7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name="think-cell Slide" r:id="rId8" imgW="0" imgH="0" progId="">
              <p:embed/>
            </p:oleObj>
          </a:graphicData>
        </a:graphic>
      </p:graphicFrame>
      <p:sp>
        <p:nvSpPr>
          <p:cNvPr id="307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1750" y="1428750"/>
            <a:ext cx="4357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>
                <a:latin typeface="Sylfaen" pitchFamily="18" charset="0"/>
              </a:rPr>
              <a:t>სახელმძღვანელოების ხარისხის გაუმჯობესება</a:t>
            </a:r>
            <a:endParaRPr lang="en-US" sz="1400"/>
          </a:p>
        </p:txBody>
      </p:sp>
      <p:sp>
        <p:nvSpPr>
          <p:cNvPr id="3077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0" y="2143125"/>
            <a:ext cx="6072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სასკოლო სახელმძღვანელოების ახალ ეროვნულ სასწავლო გეგმასთან შესაბამისობაში მოყვანა</a:t>
            </a:r>
          </a:p>
          <a:p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გრიფირების წესის გამჭვირვალობის უზრუნველყოფა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გრიფირების წესის გამკაცრება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სასკოლო გამოცემებისთვის ერთიანი ტექნიკური სტანდარტების დანერგვა (ზომა, წონა, ფორმა, გაყოფადობა, შრიფტი და ა.შ.)</a:t>
            </a:r>
          </a:p>
          <a:p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მუდმივი მონიტორინგის განხორციელება სკოლებში არაგრიფირებული წიგნების გამოყენებაზე</a:t>
            </a:r>
            <a:endParaRPr lang="ka-G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:\Users\Natia\Desktop\MES\PICS\Untitled-2s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500166" y="2357430"/>
            <a:ext cx="602046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098" name="Rectangle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8" name="think-cell Slide" r:id="rId7" imgW="0" imgH="0" progId="">
              <p:embed/>
            </p:oleObj>
          </a:graphicData>
        </a:graphic>
      </p:graphicFrame>
      <p:sp>
        <p:nvSpPr>
          <p:cNvPr id="4100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43063" y="1428750"/>
            <a:ext cx="585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>
                <a:latin typeface="Sylfaen" pitchFamily="18" charset="0"/>
              </a:rPr>
              <a:t>უსაფრთხო სკოლის კონცეფციის განვითარება და დანერგვა</a:t>
            </a:r>
            <a:endParaRPr lang="en-US" sz="1400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571625" y="2214563"/>
            <a:ext cx="5929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სკოლებში მანდატურის ინსტიტუტის შემოღება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სკოლების დაყოფა სამი სასწავლო საფეხურის მიხედვით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ვიდეოთვალის მეშვეობით სკოლის ტერიტორიაზე უსაფრთხო ზონების შექმნა 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მოსწავლეებისთვის საკრედიტო საბარათე სისტემის შემოღება და მისი მიბმა პორტალზე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Sylfaen" pitchFamily="18" charset="0"/>
                <a:ea typeface="Calibri" pitchFamily="34" charset="0"/>
                <a:cs typeface="Times New Roman" pitchFamily="18" charset="0"/>
              </a:rPr>
              <a:t> მოსწავლეთა ცნობიერების ასამაღლებლად პროკურატურის, პოლიციისა და იურიდიული დახმარების სამსახურის წარმომადგენლების მიერ  ადამიანის უფლებებსა და სხვა სამართლებრივ საკითხებზე შეხვედრების ორგანიზება</a:t>
            </a:r>
            <a:endParaRPr lang="ka-GE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Users\Natia\Desktop\MES\PICS\maswavleblebi2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500166" y="2000240"/>
            <a:ext cx="609293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12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2" name="think-cell Slide" r:id="rId7" imgW="0" imgH="0" progId="">
              <p:embed/>
            </p:oleObj>
          </a:graphicData>
        </a:graphic>
      </p:graphicFrame>
      <p:sp>
        <p:nvSpPr>
          <p:cNvPr id="5124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71625" y="1428750"/>
            <a:ext cx="592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a-GE" sz="1400">
                <a:latin typeface="Sylfaen" pitchFamily="18" charset="0"/>
                <a:ea typeface="Calibri" pitchFamily="34" charset="0"/>
                <a:cs typeface="Times New Roman" pitchFamily="18" charset="0"/>
              </a:rPr>
              <a:t>მასწავლებელთა პროფესიული დონის ამაღლება და სერტიფიცირება</a:t>
            </a:r>
            <a:endParaRPr lang="en-US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500188" y="2071688"/>
            <a:ext cx="6072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/>
              <a:t> მასწავლებელთა ნებაყოფლობითი სერტიფიცირება 2010 წლიდან</a:t>
            </a:r>
            <a:endParaRPr lang="en-US" sz="1200"/>
          </a:p>
          <a:p>
            <a:pPr>
              <a:buFont typeface="Wingdings" pitchFamily="2" charset="2"/>
              <a:buChar char="Ø"/>
            </a:pPr>
            <a:endParaRPr lang="en-US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 სერტიფიცირებული მასწავლებლების ფინანსური წახალისება</a:t>
            </a:r>
            <a:endParaRPr lang="en-US" sz="1200"/>
          </a:p>
          <a:p>
            <a:r>
              <a:rPr lang="ka-GE" sz="1200"/>
              <a:t> </a:t>
            </a:r>
            <a:endParaRPr lang="en-US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 მუდმივი პროფესიული განვითარების ტრენინგები (სწავლების მეთოდიკა, პროფესიული უნარ-ჩვევები, საინფორმაციო ტექნოლოგიები)</a:t>
            </a:r>
            <a:endParaRPr lang="en-US" sz="1200"/>
          </a:p>
          <a:p>
            <a:pPr>
              <a:buFont typeface="Wingdings" pitchFamily="2" charset="2"/>
              <a:buChar char="Ø"/>
            </a:pPr>
            <a:endParaRPr lang="en-US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ინტენსიური პროფესიული განვითარების ტრენინგები უცხო ენების მასწავლებლებისათვის</a:t>
            </a:r>
            <a:endParaRPr lang="en-US" sz="1200"/>
          </a:p>
          <a:p>
            <a:pPr>
              <a:buFont typeface="Wingdings" pitchFamily="2" charset="2"/>
              <a:buChar char="Ø"/>
            </a:pPr>
            <a:endParaRPr lang="en-US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 მენტორ-მასწავლებლების ინსტიტუტის გაძლიერება</a:t>
            </a:r>
            <a:endParaRPr lang="en-US" sz="1200"/>
          </a:p>
          <a:p>
            <a:pPr>
              <a:buFont typeface="Wingdings" pitchFamily="2" charset="2"/>
              <a:buChar char="Ø"/>
            </a:pPr>
            <a:endParaRPr lang="en-US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 მასწავლებლის პროფესიული ეთიკის კოდექსის შექმნა და მიღება</a:t>
            </a:r>
            <a:endParaRPr lang="en-US" sz="1200"/>
          </a:p>
          <a:p>
            <a:pPr>
              <a:buFont typeface="Wingdings" pitchFamily="2" charset="2"/>
              <a:buChar char="Ø"/>
            </a:pPr>
            <a:endParaRPr lang="en-US" sz="1200"/>
          </a:p>
          <a:p>
            <a:pPr>
              <a:buFont typeface="Wingdings" pitchFamily="2" charset="2"/>
              <a:buChar char="Ø"/>
            </a:pPr>
            <a:r>
              <a:rPr lang="ka-GE" sz="1200"/>
              <a:t> მასწავლებელთა ახალი დამხმარე სახელმძღვანელოებით უზრუნველყოფა</a:t>
            </a:r>
            <a:endParaRPr lang="en-US" sz="1200"/>
          </a:p>
          <a:p>
            <a:pPr>
              <a:buFont typeface="Wingdings" pitchFamily="2" charset="2"/>
              <a:buChar char="Ø"/>
            </a:pPr>
            <a:endParaRPr lang="en-US" sz="1200"/>
          </a:p>
          <a:p>
            <a:pPr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20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571625"/>
            <a:ext cx="671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a-GE" sz="1400">
                <a:latin typeface="Sylfaen" pitchFamily="18" charset="0"/>
                <a:ea typeface="Calibri" pitchFamily="34" charset="0"/>
                <a:cs typeface="Times New Roman" pitchFamily="18" charset="0"/>
              </a:rPr>
              <a:t>ადგილობრივი თვითმმართველობების აქტიური ჩართვა განათლების პროცესში</a:t>
            </a:r>
            <a:endParaRPr lang="en-US" sz="1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12" descr="C:\Users\Natia\Desktop\MES\PICS\remonti3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500166" y="2214554"/>
            <a:ext cx="5857916" cy="439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1571625" y="2357438"/>
            <a:ext cx="5857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20 მლნ. ლარის გადაცემა ადგილობრივი თვითმმართველობებისთვის სასკოლო ინფრასტრუქტურის განვითარების მიზნით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ადგილობრივი თვითმმართველობის დაინტერესება განათლების სფეროში სხვადასხვა ღონისძიებების განსახორციელებლად</a:t>
            </a:r>
          </a:p>
          <a:p>
            <a:pPr>
              <a:buFont typeface="Wingdings" pitchFamily="2" charset="2"/>
              <a:buChar char="Ø"/>
            </a:pPr>
            <a:endParaRPr lang="ka-GE" sz="1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200">
                <a:latin typeface="Calibri" pitchFamily="34" charset="0"/>
              </a:rPr>
              <a:t> ადგილობრივი თვითმმართველობის ხელშეწყობა პედაგოგებისა  და მოსწავლეების წასახალისებლად</a:t>
            </a: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sr_gVhuEyGBzah.4oW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Afg4ZuGEanx9GRrJox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HvBxN3AUeAeg2HdsuQ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mxMgJ2tkmmBrPNj0ae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mxMgJ2tkmmBrPNj0ae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DDt7nkXkSPBcIyQMmZF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mxMgJ2tkmmBrPNj0aeB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zoBlPPwkWg_.P7Ss3V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gTS5Dd1k611lyLvH3z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9rV3n9eEy6FWwqiFS6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kr6Qsyukiz4zk8n0nAT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XzHn8HJkS6KUMZRMIyU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WxbDcu.kihDNxH3s_j5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25abrRL0S_sQN9FhaV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_DuHydSE.RwH_CmyC2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fgDskSg0KrPqiatj_m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LS9M0Vzke0XdxP5t6P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IQd3FLEUWKcvZ1bp0aN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xQViEvZkS94vjHI4pU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LRJtMs5Ue_Bazel0.3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hwA_8mykSqsq4XL4YS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2F7kk_Ik.ho8LIs2hgT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MtQx.wM02vd8naNsfZ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mJJNvreU.kfNS0iher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L0wkk5MkWvP59ux1V1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RqvvWtg0qBdz8ZuGt8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1ydLJmekCM5T0wsqKZ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6Nn3ac2Uy0ltb6OVcVs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761</Words>
  <Application>Microsoft Office PowerPoint</Application>
  <PresentationFormat>On-screen Show (4:3)</PresentationFormat>
  <Paragraphs>236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Sylfaen</vt:lpstr>
      <vt:lpstr>Times New Roman</vt:lpstr>
      <vt:lpstr>Wingdings</vt:lpstr>
      <vt:lpstr>Office Theme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Natia</dc:creator>
  <cp:lastModifiedBy>Natia</cp:lastModifiedBy>
  <cp:revision>288</cp:revision>
  <dcterms:created xsi:type="dcterms:W3CDTF">2009-12-26T15:25:50Z</dcterms:created>
  <dcterms:modified xsi:type="dcterms:W3CDTF">2010-01-15T19:30:22Z</dcterms:modified>
</cp:coreProperties>
</file>